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6C68-9FC0-4BCD-8868-D09F4267A8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Eagle canyon north</a:t>
            </a:r>
            <a:br>
              <a:rPr lang="en-US" dirty="0"/>
            </a:br>
            <a:r>
              <a:rPr lang="en-US" dirty="0"/>
              <a:t>permanent flood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E103A-5246-4B3C-82A3-36BF110122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Wsup21-0027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843278-0641-4E0C-8CB4-0A120DD9B0C1}"/>
              </a:ext>
            </a:extLst>
          </p:cNvPr>
          <p:cNvSpPr txBox="1"/>
          <p:nvPr/>
        </p:nvSpPr>
        <p:spPr>
          <a:xfrm>
            <a:off x="581191" y="3085766"/>
            <a:ext cx="10993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Applicant:			Equus Management Group</a:t>
            </a:r>
          </a:p>
          <a:p>
            <a:r>
              <a:rPr lang="en-US" dirty="0">
                <a:solidFill>
                  <a:schemeClr val="bg1"/>
                </a:solidFill>
              </a:rPr>
              <a:t>Property Owner:		Eagle Canyon North Association</a:t>
            </a:r>
          </a:p>
          <a:p>
            <a:r>
              <a:rPr lang="en-US" dirty="0">
                <a:solidFill>
                  <a:schemeClr val="bg1"/>
                </a:solidFill>
              </a:rPr>
              <a:t>Location:				Northwest corner of Eagle Canyon Drive and Calle De La Plata, extending north along the 					western edge of the Eagle Canyon subdivision</a:t>
            </a:r>
          </a:p>
          <a:p>
            <a:r>
              <a:rPr lang="en-US" dirty="0">
                <a:solidFill>
                  <a:schemeClr val="bg1"/>
                </a:solidFill>
              </a:rPr>
              <a:t>APN: 				530-830-03 &amp; 530-620-05</a:t>
            </a:r>
          </a:p>
          <a:p>
            <a:r>
              <a:rPr lang="en-US" dirty="0">
                <a:solidFill>
                  <a:schemeClr val="bg1"/>
                </a:solidFill>
              </a:rPr>
              <a:t>Parcel Size:			± 2.658 &amp; ± 5.130 acres</a:t>
            </a:r>
          </a:p>
          <a:p>
            <a:r>
              <a:rPr lang="en-US" dirty="0">
                <a:solidFill>
                  <a:schemeClr val="bg1"/>
                </a:solidFill>
              </a:rPr>
              <a:t>Regulatory Zone:		Medium Density Suburban (MDS) &amp; Open Space (OS)</a:t>
            </a:r>
          </a:p>
          <a:p>
            <a:r>
              <a:rPr lang="en-US" dirty="0">
                <a:solidFill>
                  <a:schemeClr val="bg1"/>
                </a:solidFill>
              </a:rPr>
              <a:t>Area Plan:			Spanish Springs</a:t>
            </a:r>
          </a:p>
        </p:txBody>
      </p:sp>
    </p:spTree>
    <p:extLst>
      <p:ext uri="{BB962C8B-B14F-4D97-AF65-F5344CB8AC3E}">
        <p14:creationId xmlns:p14="http://schemas.microsoft.com/office/powerpoint/2010/main" val="2295102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C002A-DDCA-482D-AAE9-3975BCDC1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47200-7A01-461B-87FC-2278A7D37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71306"/>
          </a:xfrm>
        </p:spPr>
        <p:txBody>
          <a:bodyPr anchor="t"/>
          <a:lstStyle/>
          <a:p>
            <a:r>
              <a:rPr lang="en-US" dirty="0"/>
              <a:t>The owner contacted Robison Engineering in October of 2019 requesting design for flood mitigation after existing drainage features were beginning to fail</a:t>
            </a:r>
          </a:p>
          <a:p>
            <a:r>
              <a:rPr lang="en-US" dirty="0"/>
              <a:t>Temporary flood control measures were constructed in January of 2020</a:t>
            </a:r>
          </a:p>
          <a:p>
            <a:r>
              <a:rPr lang="en-US" dirty="0"/>
              <a:t>Two large storm events have occurred since then; on July 31 of 2021 and on October 24-25 of 2021. The temporary flood controls reduced the storm impacted and illustrated remaining areas of concern consistent with the original design.</a:t>
            </a:r>
          </a:p>
          <a:p>
            <a:r>
              <a:rPr lang="en-US" dirty="0"/>
              <a:t>A design for permanent flood control was submitted for SUP consideration; at the same time, six qualified contractors were solicited for bids on September 9</a:t>
            </a:r>
            <a:r>
              <a:rPr lang="en-US" baseline="30000" dirty="0"/>
              <a:t>th</a:t>
            </a:r>
            <a:r>
              <a:rPr lang="en-US" dirty="0"/>
              <a:t> of 2021. Three contractors returned with bid packages on September 30, and Standard Rock was selected and awarded the contract.</a:t>
            </a:r>
          </a:p>
          <a:p>
            <a:r>
              <a:rPr lang="en-US" dirty="0"/>
              <a:t>Construction timing is to be determined, as a major grading permit will need to be submitted and approved by Washoe County prior to beginning work.</a:t>
            </a:r>
          </a:p>
        </p:txBody>
      </p:sp>
    </p:spTree>
    <p:extLst>
      <p:ext uri="{BB962C8B-B14F-4D97-AF65-F5344CB8AC3E}">
        <p14:creationId xmlns:p14="http://schemas.microsoft.com/office/powerpoint/2010/main" val="2175047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03D1E2-BC95-4817-A86A-70FF88068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Permanent flood control improvements plan</a:t>
            </a:r>
          </a:p>
        </p:txBody>
      </p:sp>
      <p:pic>
        <p:nvPicPr>
          <p:cNvPr id="8" name="Content Placeholder 7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FBE566C8-16C9-4556-A78A-F8AFA555F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156" y="2139279"/>
            <a:ext cx="10939688" cy="4474181"/>
          </a:xfrm>
        </p:spPr>
      </p:pic>
    </p:spTree>
    <p:extLst>
      <p:ext uri="{BB962C8B-B14F-4D97-AF65-F5344CB8AC3E}">
        <p14:creationId xmlns:p14="http://schemas.microsoft.com/office/powerpoint/2010/main" val="1022994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D81E5-3E8D-476F-B0F9-2CE7C160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6" y="702156"/>
            <a:ext cx="3409782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Storm event: July 31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6574A-6066-4D21-980C-D559D4E0F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55" y="1964168"/>
            <a:ext cx="3409782" cy="4036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Ponding after existing rock lined swale ends</a:t>
            </a:r>
          </a:p>
          <a:p>
            <a:r>
              <a:rPr lang="en-US" dirty="0">
                <a:solidFill>
                  <a:schemeClr val="bg1"/>
                </a:solidFill>
              </a:rPr>
              <a:t>Proposed design includes an outlet for this ponding area</a:t>
            </a:r>
          </a:p>
          <a:p>
            <a:r>
              <a:rPr lang="en-US" dirty="0">
                <a:solidFill>
                  <a:schemeClr val="bg1"/>
                </a:solidFill>
              </a:rPr>
              <a:t>Proposed design routes water from this area to the large retention basin at the south end of the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D8AC1A-94A9-4461-8B0B-F5C6F3EB96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320613" y="657538"/>
            <a:ext cx="7424854" cy="55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92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D81E5-3E8D-476F-B0F9-2CE7C160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Storm event: July 31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6574A-6066-4D21-980C-D559D4E0F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55" y="1964168"/>
            <a:ext cx="3409782" cy="4036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Severe erosion in existing swale near the middle of the project</a:t>
            </a:r>
          </a:p>
          <a:p>
            <a:r>
              <a:rPr lang="en-US" dirty="0">
                <a:solidFill>
                  <a:schemeClr val="bg1"/>
                </a:solidFill>
              </a:rPr>
              <a:t>Proposed design includes concrete check dam weirs to mitigate flow velocity and prevent erosion</a:t>
            </a:r>
          </a:p>
        </p:txBody>
      </p:sp>
      <p:pic>
        <p:nvPicPr>
          <p:cNvPr id="6" name="Picture 5" descr="A picture containing ground, outdoor, rock, rocky&#10;&#10;Description automatically generated">
            <a:extLst>
              <a:ext uri="{FF2B5EF4-FFF2-40B4-BE49-F238E27FC236}">
                <a16:creationId xmlns:a16="http://schemas.microsoft.com/office/drawing/2014/main" id="{29F10107-C69C-4D4C-88EC-83D6B22D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613" y="657538"/>
            <a:ext cx="7424854" cy="55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4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D81E5-3E8D-476F-B0F9-2CE7C160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Storm event: July 31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6574A-6066-4D21-980C-D559D4E0F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55" y="1964168"/>
            <a:ext cx="3409782" cy="4036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Erosion and sediment buildup in temporary, non-stabilized swale and sediment buildup against residential fence</a:t>
            </a:r>
          </a:p>
          <a:p>
            <a:r>
              <a:rPr lang="en-US" dirty="0">
                <a:solidFill>
                  <a:schemeClr val="bg1"/>
                </a:solidFill>
              </a:rPr>
              <a:t>Proposed design includes enlarged swales and a concrete flood wall to protect the fence</a:t>
            </a:r>
          </a:p>
          <a:p>
            <a:r>
              <a:rPr lang="en-US" dirty="0">
                <a:solidFill>
                  <a:schemeClr val="bg1"/>
                </a:solidFill>
              </a:rPr>
              <a:t>Biannual and post-storm maintenance will still be required to remove sediment buildup in swales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10107-C69C-4D4C-88EC-83D6B22D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20613" y="657538"/>
            <a:ext cx="7424854" cy="55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9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E96387-12F1-45E4-9322-ABBF2EE0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421DD-DE4E-4547-A904-3F80E25E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985DEC-1215-4209-9708-B45CC9774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26A64B-3BCB-44CC-892E-C791C324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404549-B4DC-481C-926C-DED3EF1C5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06"/>
            <a:ext cx="12192000" cy="62435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8FD5CD-351E-4B06-8B78-BD5102D00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2D81E5-3E8D-476F-B0F9-2CE7C160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55" y="702156"/>
            <a:ext cx="3409783" cy="10138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Storm event: July 31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6574A-6066-4D21-980C-D559D4E0F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255" y="1964168"/>
            <a:ext cx="3409782" cy="40365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Undersized corrugated metal pipe culvert installed by TMWA is overwhelmed by sediment</a:t>
            </a:r>
          </a:p>
          <a:p>
            <a:r>
              <a:rPr lang="en-US" dirty="0">
                <a:solidFill>
                  <a:schemeClr val="bg1"/>
                </a:solidFill>
              </a:rPr>
              <a:t>Proposed design will use a  concrete box culvert for adequate capacity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10107-C69C-4D4C-88EC-83D6B22D1B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20613" y="657538"/>
            <a:ext cx="7424853" cy="55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78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4A908-ADE8-4D29-B035-C80A2158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6C4A1-41E6-4911-B158-703DB31AB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ANTICIPATED NEXT STEPS:</a:t>
            </a:r>
          </a:p>
          <a:p>
            <a:pPr lvl="1"/>
            <a:r>
              <a:rPr lang="en-US" dirty="0"/>
              <a:t>SUP CONDITIONS INCORPORATED INTO FINAL GRADING PLAN</a:t>
            </a:r>
          </a:p>
          <a:p>
            <a:pPr lvl="1"/>
            <a:r>
              <a:rPr lang="en-US" dirty="0"/>
              <a:t>GRADING PERMIT APPLICATION</a:t>
            </a:r>
          </a:p>
          <a:p>
            <a:pPr lvl="1"/>
            <a:r>
              <a:rPr lang="en-US" dirty="0"/>
              <a:t>APPROVAL TO CONSTRUCT</a:t>
            </a:r>
          </a:p>
          <a:p>
            <a:pPr lvl="1"/>
            <a:r>
              <a:rPr lang="en-US" dirty="0"/>
              <a:t>CONSTRUCTION IN 2021-2022 </a:t>
            </a:r>
          </a:p>
          <a:p>
            <a:pPr lvl="1"/>
            <a:r>
              <a:rPr lang="en-US"/>
              <a:t>LANDSCAPE MAINTENANCE AGREEMENT UPDATE TO INCLUDE MONITORING AND SEDIMENT REMOVAL</a:t>
            </a:r>
          </a:p>
        </p:txBody>
      </p:sp>
    </p:spTree>
    <p:extLst>
      <p:ext uri="{BB962C8B-B14F-4D97-AF65-F5344CB8AC3E}">
        <p14:creationId xmlns:p14="http://schemas.microsoft.com/office/powerpoint/2010/main" val="347657218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95</TotalTime>
  <Words>439</Words>
  <Application>Microsoft Office PowerPoint</Application>
  <PresentationFormat>Widescreen</PresentationFormat>
  <Paragraphs>37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Gill Sans MT</vt:lpstr>
      <vt:lpstr>Wingdings 2</vt:lpstr>
      <vt:lpstr>Dividend</vt:lpstr>
      <vt:lpstr>Eagle canyon north permanent flood control</vt:lpstr>
      <vt:lpstr>timeline</vt:lpstr>
      <vt:lpstr>Permanent flood control improvements plan</vt:lpstr>
      <vt:lpstr>Storm event: July 31</vt:lpstr>
      <vt:lpstr>Storm event: July 31</vt:lpstr>
      <vt:lpstr>Storm event: July 31</vt:lpstr>
      <vt:lpstr>Storm event: July 31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canyon north permanent flood control</dc:title>
  <dc:creator>Luke Doyle</dc:creator>
  <cp:lastModifiedBy>Nathan Robison</cp:lastModifiedBy>
  <cp:revision>3</cp:revision>
  <dcterms:created xsi:type="dcterms:W3CDTF">2021-11-03T19:08:44Z</dcterms:created>
  <dcterms:modified xsi:type="dcterms:W3CDTF">2021-11-03T21:29:13Z</dcterms:modified>
</cp:coreProperties>
</file>